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Layouts/slideLayout29.xml" ContentType="application/vnd.openxmlformats-officedocument.presentationml.slideLayout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  <p:sldMasterId id="2147483864" r:id="rId2"/>
    <p:sldMasterId id="2147484128" r:id="rId3"/>
  </p:sldMasterIdLst>
  <p:sldIdLst>
    <p:sldId id="257" r:id="rId4"/>
    <p:sldId id="272" r:id="rId5"/>
    <p:sldId id="289" r:id="rId6"/>
    <p:sldId id="275" r:id="rId7"/>
    <p:sldId id="276" r:id="rId8"/>
    <p:sldId id="284" r:id="rId9"/>
    <p:sldId id="283" r:id="rId10"/>
    <p:sldId id="290" r:id="rId11"/>
    <p:sldId id="286" r:id="rId12"/>
    <p:sldId id="287" r:id="rId13"/>
    <p:sldId id="282" r:id="rId14"/>
    <p:sldId id="288" r:id="rId15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omic Sans MS" pitchFamily="66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omic Sans MS" pitchFamily="66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omic Sans MS" pitchFamily="66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omic Sans MS" pitchFamily="66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omic Sans MS" pitchFamily="66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omic Sans MS" pitchFamily="66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omic Sans MS" pitchFamily="66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omic Sans MS" pitchFamily="66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omic Sans MS" pitchFamily="66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8D230F3-CF80-4859-8CE7-A43EE81993B5}" styleName="Light Style 1 - Accent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 autoAdjust="0"/>
    <p:restoredTop sz="94654" autoAdjust="0"/>
  </p:normalViewPr>
  <p:slideViewPr>
    <p:cSldViewPr>
      <p:cViewPr varScale="1">
        <p:scale>
          <a:sx n="107" d="100"/>
          <a:sy n="107" d="100"/>
        </p:scale>
        <p:origin x="-1098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24" y="0"/>
    </p:cViewPr>
  </p:outlin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10" Type="http://schemas.openxmlformats.org/officeDocument/2006/relationships/slide" Target="slides/slide7.xml"/><Relationship Id="rId19" Type="http://schemas.openxmlformats.org/officeDocument/2006/relationships/tableStyles" Target="tableStyle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279525" y="1600200"/>
            <a:ext cx="7085013" cy="10668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279525" y="2819400"/>
            <a:ext cx="5256213" cy="1143000"/>
          </a:xfrm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dt" sz="half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71E220CA-67F5-43A5-B947-B60ADA2DBDEF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D269736-C582-467B-BC21-135DBA6F1DD0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94475" y="685800"/>
            <a:ext cx="1771650" cy="544036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79525" y="685800"/>
            <a:ext cx="5162550" cy="544036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50D0A45-92EC-43B2-8613-F87203B80016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279525" y="1600200"/>
            <a:ext cx="7085013" cy="10668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279525" y="2819400"/>
            <a:ext cx="5256213" cy="1143000"/>
          </a:xfrm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dt" sz="half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71E220CA-67F5-43A5-B947-B60ADA2DBDEF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343C331-5833-4D1C-91C1-538D1D6C89B0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DE0A7D9-117E-40D6-94E6-52CBB40C1698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79525" y="1600200"/>
            <a:ext cx="25527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84625" y="1600200"/>
            <a:ext cx="25527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72FA68B-AD6D-485B-9C49-801D192E3B15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43AA2A3-ACCC-4C6B-A864-00BC1FD1D7B9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9289943-4961-43AD-AA8D-708A61EBCAD7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A01E69D-A7C2-4DD7-9D77-FBA8EDF6C8BC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343C5BD-2382-4B33-BA23-FC74F4EED0CC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343C331-5833-4D1C-91C1-538D1D6C89B0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8172B08-1C48-4344-A49C-5321006E825D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D269736-C582-467B-BC21-135DBA6F1DD0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94475" y="685800"/>
            <a:ext cx="1771650" cy="544036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79525" y="685800"/>
            <a:ext cx="5162550" cy="544036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50D0A45-92EC-43B2-8613-F87203B80016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ight Triangle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grpSp>
        <p:nvGrpSpPr>
          <p:cNvPr id="2" name="Group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Straight Connector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endParaRPr lang="en-US" altLang="zh-CN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en-US" altLang="zh-CN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71E220CA-67F5-43A5-B947-B60ADA2DBDEF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343C331-5833-4D1C-91C1-538D1D6C89B0}" type="slidenum">
              <a:rPr lang="en-US" altLang="zh-CN" smtClean="0"/>
              <a:pPr/>
              <a:t>‹#›</a:t>
            </a:fld>
            <a:endParaRPr lang="en-US" altLang="zh-CN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DE0A7D9-117E-40D6-94E6-52CBB40C1698}" type="slidenum">
              <a:rPr lang="en-US" altLang="zh-CN" smtClean="0"/>
              <a:pPr/>
              <a:t>‹#›</a:t>
            </a:fld>
            <a:endParaRPr lang="en-US" altLang="zh-CN"/>
          </a:p>
        </p:txBody>
      </p:sp>
      <p:sp>
        <p:nvSpPr>
          <p:cNvPr id="7" name="Chevron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Chevron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 thruBlk="1"/>
  </p:transition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en-US" altLang="zh-C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altLang="zh-C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72FA68B-AD6D-485B-9C49-801D192E3B15}" type="slidenum">
              <a:rPr lang="en-US" altLang="zh-CN" smtClean="0"/>
              <a:pPr/>
              <a:t>‹#›</a:t>
            </a:fld>
            <a:endParaRPr lang="en-US" altLang="zh-CN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 thruBlk="1"/>
  </p:transition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en-US" altLang="zh-CN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altLang="zh-CN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3AA2A3-ACCC-4C6B-A864-00BC1FD1D7B9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 thruBlk="1"/>
  </p:transition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en-US" altLang="zh-C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altLang="zh-C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9289943-4961-43AD-AA8D-708A61EBCAD7}" type="slidenum">
              <a:rPr lang="en-US" altLang="zh-CN" smtClean="0"/>
              <a:pPr/>
              <a:t>‹#›</a:t>
            </a:fld>
            <a:endParaRPr lang="en-US" altLang="zh-CN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 thruBlk="1"/>
  </p:transition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en-US" altLang="zh-CN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altLang="zh-C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A01E69D-A7C2-4DD7-9D77-FBA8EDF6C8BC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DE0A7D9-117E-40D6-94E6-52CBB40C1698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endParaRPr lang="en-US" altLang="zh-C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altLang="zh-C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343C5BD-2382-4B33-BA23-FC74F4EED0CC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 thruBlk="1"/>
  </p:transition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en-US" altLang="zh-C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en-US" altLang="zh-C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38172B08-1C48-4344-A49C-5321006E825D}" type="slidenum">
              <a:rPr lang="en-US" altLang="zh-CN" smtClean="0"/>
              <a:pPr/>
              <a:t>‹#›</a:t>
            </a:fld>
            <a:endParaRPr lang="en-US" altLang="zh-CN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Right Triangle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Straight Connector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Chevron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Chevron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 thruBlk="1"/>
  </p:transition>
  <p:timing>
    <p:tnLst>
      <p:par>
        <p:cTn id="1" dur="indefinite" restart="never" nodeType="tmRoot"/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D269736-C582-467B-BC21-135DBA6F1DD0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50D0A45-92EC-43B2-8613-F87203B80016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79525" y="1600200"/>
            <a:ext cx="25527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84625" y="1600200"/>
            <a:ext cx="25527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72FA68B-AD6D-485B-9C49-801D192E3B15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43AA2A3-ACCC-4C6B-A864-00BC1FD1D7B9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9289943-4961-43AD-AA8D-708A61EBCAD7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A01E69D-A7C2-4DD7-9D77-FBA8EDF6C8BC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343C5BD-2382-4B33-BA23-FC74F4EED0CC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8172B08-1C48-4344-A49C-5321006E825D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279525" y="685800"/>
            <a:ext cx="7086600" cy="731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279525" y="1600200"/>
            <a:ext cx="52578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31" name="Rectangle 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429375"/>
            <a:ext cx="2133600" cy="32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+mn-lt"/>
              </a:defRPr>
            </a:lvl1pPr>
          </a:lstStyle>
          <a:p>
            <a:endParaRPr lang="en-US" altLang="zh-CN"/>
          </a:p>
        </p:txBody>
      </p:sp>
      <p:sp>
        <p:nvSpPr>
          <p:cNvPr id="1032" name="Rectangle 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429375"/>
            <a:ext cx="2895600" cy="32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200">
                <a:latin typeface="+mn-lt"/>
              </a:defRPr>
            </a:lvl1pPr>
          </a:lstStyle>
          <a:p>
            <a:endParaRPr lang="en-US" altLang="zh-CN"/>
          </a:p>
        </p:txBody>
      </p:sp>
      <p:sp>
        <p:nvSpPr>
          <p:cNvPr id="1033" name="Rectangle 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429375"/>
            <a:ext cx="2133600" cy="32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+mn-lt"/>
              </a:defRPr>
            </a:lvl1pPr>
          </a:lstStyle>
          <a:p>
            <a:fld id="{BED5C139-2E37-40DB-B658-12D752431E1F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ransition>
    <p:fade thruBlk="1"/>
  </p:transition>
  <p:timing>
    <p:tnLst>
      <p:par>
        <p:cTn id="1" dur="indefinite" restart="never" nodeType="tmRoot"/>
      </p:par>
    </p:tnLst>
  </p:timing>
  <p:txStyles>
    <p:titleStyle>
      <a:lvl1pPr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Century Gothic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Century Gothic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Century Gothic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Century Gothic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Century Gothic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Century Gothic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Century Gothic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Century Gothic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4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279525" y="685800"/>
            <a:ext cx="7086600" cy="731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279525" y="1600200"/>
            <a:ext cx="52578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31" name="Rectangle 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429375"/>
            <a:ext cx="2133600" cy="32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+mn-lt"/>
              </a:defRPr>
            </a:lvl1pPr>
          </a:lstStyle>
          <a:p>
            <a:endParaRPr lang="en-US" altLang="zh-CN"/>
          </a:p>
        </p:txBody>
      </p:sp>
      <p:sp>
        <p:nvSpPr>
          <p:cNvPr id="1032" name="Rectangle 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429375"/>
            <a:ext cx="2895600" cy="32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200">
                <a:latin typeface="+mn-lt"/>
              </a:defRPr>
            </a:lvl1pPr>
          </a:lstStyle>
          <a:p>
            <a:endParaRPr lang="en-US" altLang="zh-CN"/>
          </a:p>
        </p:txBody>
      </p:sp>
      <p:sp>
        <p:nvSpPr>
          <p:cNvPr id="1033" name="Rectangle 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429375"/>
            <a:ext cx="2133600" cy="32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+mn-lt"/>
              </a:defRPr>
            </a:lvl1pPr>
          </a:lstStyle>
          <a:p>
            <a:fld id="{BED5C139-2E37-40DB-B658-12D752431E1F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3" r:id="rId9"/>
    <p:sldLayoutId id="2147483874" r:id="rId10"/>
    <p:sldLayoutId id="2147483875" r:id="rId11"/>
  </p:sldLayoutIdLst>
  <p:transition>
    <p:fade thruBlk="1"/>
  </p:transition>
  <p:timing>
    <p:tnLst>
      <p:par>
        <p:cTn id="1" dur="indefinite" restart="never" nodeType="tmRoot"/>
      </p:par>
    </p:tnLst>
  </p:timing>
  <p:txStyles>
    <p:titleStyle>
      <a:lvl1pPr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Century Gothic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Century Gothic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Century Gothic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Century Gothic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Century Gothic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Century Gothic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Century Gothic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Century Gothic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4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Freeform 11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Right Triangle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en-US" altLang="zh-CN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en-US" altLang="zh-CN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BED5C139-2E37-40DB-B658-12D752431E1F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29" r:id="rId1"/>
    <p:sldLayoutId id="2147484130" r:id="rId2"/>
    <p:sldLayoutId id="2147484131" r:id="rId3"/>
    <p:sldLayoutId id="2147484132" r:id="rId4"/>
    <p:sldLayoutId id="2147484133" r:id="rId5"/>
    <p:sldLayoutId id="2147484134" r:id="rId6"/>
    <p:sldLayoutId id="2147484135" r:id="rId7"/>
    <p:sldLayoutId id="2147484136" r:id="rId8"/>
    <p:sldLayoutId id="2147484137" r:id="rId9"/>
    <p:sldLayoutId id="2147484138" r:id="rId10"/>
    <p:sldLayoutId id="2147484139" r:id="rId11"/>
  </p:sldLayoutIdLst>
  <p:transition>
    <p:fade thruBlk="1"/>
  </p:transition>
  <p:timing>
    <p:tnLst>
      <p:par>
        <p:cTn id="1" dur="indefinite" restart="never" nodeType="tmRoot"/>
      </p:par>
    </p:tnLst>
  </p:timing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6" name="Rectangle 4"/>
          <p:cNvSpPr>
            <a:spLocks noGrp="1" noChangeArrowheads="1"/>
          </p:cNvSpPr>
          <p:nvPr>
            <p:ph type="title"/>
          </p:nvPr>
        </p:nvSpPr>
        <p:spPr>
          <a:xfrm>
            <a:off x="285720" y="142852"/>
            <a:ext cx="8534400" cy="2786082"/>
          </a:xfrm>
        </p:spPr>
        <p:txBody>
          <a:bodyPr>
            <a:normAutofit/>
          </a:bodyPr>
          <a:lstStyle/>
          <a:p>
            <a:pPr algn="ctr"/>
            <a:r>
              <a:rPr lang="en-US" altLang="zh-CN" dirty="0" err="1" smtClean="0"/>
              <a:t>RRComSSys</a:t>
            </a:r>
            <a:r>
              <a:rPr lang="en-US" altLang="zh-CN" dirty="0"/>
              <a:t/>
            </a:r>
            <a:br>
              <a:rPr lang="en-US" altLang="zh-CN" dirty="0"/>
            </a:br>
            <a:r>
              <a:rPr lang="en-US" altLang="zh-CN" dirty="0" smtClean="0"/>
              <a:t>Scientific Collaboration</a:t>
            </a:r>
            <a:endParaRPr lang="en-US" altLang="zh-CN" dirty="0"/>
          </a:p>
        </p:txBody>
      </p:sp>
      <p:graphicFrame>
        <p:nvGraphicFramePr>
          <p:cNvPr id="7" name="Table 6"/>
          <p:cNvGraphicFramePr>
            <a:graphicFrameLocks noGrp="1"/>
          </p:cNvGraphicFramePr>
          <p:nvPr/>
        </p:nvGraphicFramePr>
        <p:xfrm>
          <a:off x="785787" y="3286124"/>
          <a:ext cx="7596212" cy="2497602"/>
        </p:xfrm>
        <a:graphic>
          <a:graphicData uri="http://schemas.openxmlformats.org/drawingml/2006/table">
            <a:tbl>
              <a:tblPr>
                <a:tableStyleId>{3B4B98B0-60AC-42C2-AFA5-B58CD77FA1E5}</a:tableStyleId>
              </a:tblPr>
              <a:tblGrid>
                <a:gridCol w="3767906"/>
                <a:gridCol w="1276102"/>
                <a:gridCol w="1276102"/>
                <a:gridCol w="1276102"/>
              </a:tblGrid>
              <a:tr h="416267">
                <a:tc>
                  <a:txBody>
                    <a:bodyPr/>
                    <a:lstStyle/>
                    <a:p>
                      <a:pPr algn="l" fontAlgn="ctr"/>
                      <a:r>
                        <a:rPr lang="en-US" sz="1700" b="1" u="none" strike="noStrike" dirty="0" smtClean="0"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TEAM MEMBERS </a:t>
                      </a:r>
                      <a:endParaRPr lang="en-US" sz="1700" b="1" i="1" u="none" strike="noStrike" dirty="0">
                        <a:solidFill>
                          <a:srgbClr val="4E3B30"/>
                        </a:solidFill>
                        <a:effectLst>
                          <a:outerShdw blurRad="50800" dist="38100" algn="tr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Franklin Gothic Book"/>
                      </a:endParaRPr>
                    </a:p>
                  </a:txBody>
                  <a:tcPr marL="6938" marR="6938" marT="6938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700" b="1" u="none" strike="noStrike" dirty="0"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Phase I </a:t>
                      </a:r>
                      <a:endParaRPr lang="en-US" sz="1700" b="1" i="1" u="none" strike="noStrike" dirty="0">
                        <a:solidFill>
                          <a:srgbClr val="4E3B30"/>
                        </a:solidFill>
                        <a:effectLst>
                          <a:outerShdw blurRad="50800" dist="38100" algn="tr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Franklin Gothic Book"/>
                      </a:endParaRPr>
                    </a:p>
                  </a:txBody>
                  <a:tcPr marL="6938" marR="6938" marT="6938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700" b="1" u="none" strike="noStrike" dirty="0"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Phase II  </a:t>
                      </a:r>
                      <a:endParaRPr lang="en-US" sz="1700" b="1" i="1" u="none" strike="noStrike" dirty="0">
                        <a:solidFill>
                          <a:srgbClr val="4E3B30"/>
                        </a:solidFill>
                        <a:effectLst>
                          <a:outerShdw blurRad="50800" dist="38100" algn="tr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Franklin Gothic Book"/>
                      </a:endParaRPr>
                    </a:p>
                  </a:txBody>
                  <a:tcPr marL="6938" marR="6938" marT="6938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700" b="1" u="none" strike="noStrike" dirty="0"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Phase III </a:t>
                      </a:r>
                      <a:endParaRPr lang="en-US" sz="1700" b="1" i="1" u="none" strike="noStrike" dirty="0">
                        <a:solidFill>
                          <a:srgbClr val="4E3B30"/>
                        </a:solidFill>
                        <a:effectLst>
                          <a:outerShdw blurRad="50800" dist="38100" algn="tr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Franklin Gothic Book"/>
                      </a:endParaRPr>
                    </a:p>
                  </a:txBody>
                  <a:tcPr marL="6938" marR="6938" marT="6938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6267">
                <a:tc>
                  <a:txBody>
                    <a:bodyPr/>
                    <a:lstStyle/>
                    <a:p>
                      <a:pPr algn="l" fontAlgn="ctr"/>
                      <a:r>
                        <a:rPr lang="en-US" sz="1700" u="none" strike="noStrike" dirty="0"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Lazaro Pi </a:t>
                      </a:r>
                      <a:endParaRPr lang="en-US" sz="1700" b="0" i="0" u="none" strike="noStrike" dirty="0">
                        <a:solidFill>
                          <a:srgbClr val="4E3B30"/>
                        </a:solidFill>
                        <a:effectLst>
                          <a:outerShdw blurRad="50800" dist="38100" algn="tr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Franklin Gothic Book"/>
                      </a:endParaRPr>
                    </a:p>
                  </a:txBody>
                  <a:tcPr marL="6938" marR="6938" marT="6938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700" u="none" strike="noStrike" dirty="0"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Leader  </a:t>
                      </a:r>
                      <a:endParaRPr lang="en-US" sz="1700" b="0" i="0" u="none" strike="noStrike" dirty="0">
                        <a:solidFill>
                          <a:srgbClr val="4E3B30"/>
                        </a:solidFill>
                        <a:effectLst>
                          <a:outerShdw blurRad="50800" dist="38100" algn="tr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Franklin Gothic Book"/>
                      </a:endParaRPr>
                    </a:p>
                  </a:txBody>
                  <a:tcPr marL="6938" marR="6938" marT="6938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700" u="none" strike="noStrike" dirty="0"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Analyst  </a:t>
                      </a:r>
                      <a:endParaRPr lang="en-US" sz="1700" b="0" i="0" u="none" strike="noStrike" dirty="0">
                        <a:solidFill>
                          <a:srgbClr val="4E3B30"/>
                        </a:solidFill>
                        <a:effectLst>
                          <a:outerShdw blurRad="50800" dist="38100" algn="tr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Franklin Gothic Book"/>
                      </a:endParaRPr>
                    </a:p>
                  </a:txBody>
                  <a:tcPr marL="6938" marR="6938" marT="6938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700" u="none" strike="noStrike"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Developer </a:t>
                      </a:r>
                      <a:endParaRPr lang="en-US" sz="1700" b="0" i="0" u="none" strike="noStrike">
                        <a:solidFill>
                          <a:srgbClr val="4E3B30"/>
                        </a:solidFill>
                        <a:effectLst>
                          <a:outerShdw blurRad="50800" dist="38100" algn="tr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Franklin Gothic Book"/>
                      </a:endParaRPr>
                    </a:p>
                  </a:txBody>
                  <a:tcPr marL="6938" marR="6938" marT="6938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416267">
                <a:tc>
                  <a:txBody>
                    <a:bodyPr/>
                    <a:lstStyle/>
                    <a:p>
                      <a:pPr algn="l" fontAlgn="ctr"/>
                      <a:r>
                        <a:rPr lang="en-US" sz="1700" u="none" strike="noStrike"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David Villegas         </a:t>
                      </a:r>
                      <a:endParaRPr lang="en-US" sz="1700" b="0" i="0" u="none" strike="noStrike">
                        <a:solidFill>
                          <a:srgbClr val="4E3B30"/>
                        </a:solidFill>
                        <a:effectLst>
                          <a:outerShdw blurRad="50800" dist="38100" algn="tr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Franklin Gothic Book"/>
                      </a:endParaRPr>
                    </a:p>
                  </a:txBody>
                  <a:tcPr marL="6938" marR="6938" marT="6938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700" u="none" strike="noStrike" dirty="0"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Analyst  </a:t>
                      </a:r>
                      <a:endParaRPr lang="en-US" sz="1700" b="0" i="0" u="none" strike="noStrike" dirty="0">
                        <a:solidFill>
                          <a:srgbClr val="4E3B30"/>
                        </a:solidFill>
                        <a:effectLst>
                          <a:outerShdw blurRad="50800" dist="38100" algn="tr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Franklin Gothic Book"/>
                      </a:endParaRPr>
                    </a:p>
                  </a:txBody>
                  <a:tcPr marL="6938" marR="6938" marT="6938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700" u="none" strike="noStrike" dirty="0"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Leader  </a:t>
                      </a:r>
                      <a:endParaRPr lang="en-US" sz="1700" b="0" i="0" u="none" strike="noStrike" dirty="0">
                        <a:solidFill>
                          <a:srgbClr val="4E3B30"/>
                        </a:solidFill>
                        <a:effectLst>
                          <a:outerShdw blurRad="50800" dist="38100" algn="tr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Franklin Gothic Book"/>
                      </a:endParaRPr>
                    </a:p>
                  </a:txBody>
                  <a:tcPr marL="6938" marR="6938" marT="6938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700" u="none" strike="noStrike"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Developer</a:t>
                      </a:r>
                      <a:endParaRPr lang="en-US" sz="1700" b="0" i="0" u="none" strike="noStrike">
                        <a:solidFill>
                          <a:srgbClr val="4E3B30"/>
                        </a:solidFill>
                        <a:effectLst>
                          <a:outerShdw blurRad="50800" dist="38100" algn="tr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Franklin Gothic Book"/>
                      </a:endParaRPr>
                    </a:p>
                  </a:txBody>
                  <a:tcPr marL="6938" marR="6938" marT="6938" marB="0" anchor="ctr"/>
                </a:tc>
              </a:tr>
              <a:tr h="416267">
                <a:tc>
                  <a:txBody>
                    <a:bodyPr/>
                    <a:lstStyle/>
                    <a:p>
                      <a:pPr algn="l" fontAlgn="ctr"/>
                      <a:r>
                        <a:rPr lang="en-US" sz="1700" u="none" strike="noStrike"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Yudiesly Herrera    </a:t>
                      </a:r>
                      <a:endParaRPr lang="en-US" sz="1700" b="0" i="0" u="none" strike="noStrike">
                        <a:solidFill>
                          <a:srgbClr val="4E3B30"/>
                        </a:solidFill>
                        <a:effectLst>
                          <a:outerShdw blurRad="50800" dist="38100" algn="tr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Franklin Gothic Book"/>
                      </a:endParaRPr>
                    </a:p>
                  </a:txBody>
                  <a:tcPr marL="6938" marR="6938" marT="6938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700" u="none" strike="noStrike"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Designer  </a:t>
                      </a:r>
                      <a:endParaRPr lang="en-US" sz="1700" b="0" i="0" u="none" strike="noStrike">
                        <a:solidFill>
                          <a:srgbClr val="4E3B30"/>
                        </a:solidFill>
                        <a:effectLst>
                          <a:outerShdw blurRad="50800" dist="38100" algn="tr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Franklin Gothic Book"/>
                      </a:endParaRPr>
                    </a:p>
                  </a:txBody>
                  <a:tcPr marL="6938" marR="6938" marT="6938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700" u="none" strike="noStrike" dirty="0"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Developer  </a:t>
                      </a:r>
                      <a:endParaRPr lang="en-US" sz="1700" b="0" i="0" u="none" strike="noStrike" dirty="0">
                        <a:solidFill>
                          <a:srgbClr val="4E3B30"/>
                        </a:solidFill>
                        <a:effectLst>
                          <a:outerShdw blurRad="50800" dist="38100" algn="tr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Franklin Gothic Book"/>
                      </a:endParaRPr>
                    </a:p>
                  </a:txBody>
                  <a:tcPr marL="6938" marR="6938" marT="6938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700" u="none" strike="noStrike" dirty="0"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Analyst </a:t>
                      </a:r>
                      <a:endParaRPr lang="en-US" sz="1700" b="0" i="0" u="none" strike="noStrike" dirty="0">
                        <a:solidFill>
                          <a:srgbClr val="4E3B30"/>
                        </a:solidFill>
                        <a:effectLst>
                          <a:outerShdw blurRad="50800" dist="38100" algn="tr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Franklin Gothic Book"/>
                      </a:endParaRPr>
                    </a:p>
                  </a:txBody>
                  <a:tcPr marL="6938" marR="6938" marT="6938" marB="0" anchor="ctr"/>
                </a:tc>
              </a:tr>
              <a:tr h="416267">
                <a:tc>
                  <a:txBody>
                    <a:bodyPr/>
                    <a:lstStyle/>
                    <a:p>
                      <a:pPr algn="l" fontAlgn="ctr"/>
                      <a:r>
                        <a:rPr lang="en-US" sz="1700" u="none" strike="noStrike"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Meng Shi                </a:t>
                      </a:r>
                      <a:endParaRPr lang="en-US" sz="1700" b="0" i="0" u="none" strike="noStrike">
                        <a:solidFill>
                          <a:srgbClr val="4E3B30"/>
                        </a:solidFill>
                        <a:effectLst>
                          <a:outerShdw blurRad="50800" dist="38100" algn="tr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Franklin Gothic Book"/>
                      </a:endParaRPr>
                    </a:p>
                  </a:txBody>
                  <a:tcPr marL="6938" marR="6938" marT="6938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700" u="none" strike="noStrike"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Analyst  </a:t>
                      </a:r>
                      <a:endParaRPr lang="en-US" sz="1700" b="0" i="0" u="none" strike="noStrike">
                        <a:solidFill>
                          <a:srgbClr val="4E3B30"/>
                        </a:solidFill>
                        <a:effectLst>
                          <a:outerShdw blurRad="50800" dist="38100" algn="tr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Franklin Gothic Book"/>
                      </a:endParaRPr>
                    </a:p>
                  </a:txBody>
                  <a:tcPr marL="6938" marR="6938" marT="6938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700" u="none" strike="noStrike"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Designer  </a:t>
                      </a:r>
                      <a:endParaRPr lang="en-US" sz="1700" b="0" i="0" u="none" strike="noStrike">
                        <a:solidFill>
                          <a:srgbClr val="4E3B30"/>
                        </a:solidFill>
                        <a:effectLst>
                          <a:outerShdw blurRad="50800" dist="38100" algn="tr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Franklin Gothic Book"/>
                      </a:endParaRPr>
                    </a:p>
                  </a:txBody>
                  <a:tcPr marL="6938" marR="6938" marT="6938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700" u="none" strike="noStrike" dirty="0"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Developer</a:t>
                      </a:r>
                      <a:endParaRPr lang="en-US" sz="1700" b="0" i="0" u="none" strike="noStrike" dirty="0">
                        <a:solidFill>
                          <a:srgbClr val="4E3B30"/>
                        </a:solidFill>
                        <a:effectLst>
                          <a:outerShdw blurRad="50800" dist="38100" algn="tr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Franklin Gothic Book"/>
                      </a:endParaRPr>
                    </a:p>
                  </a:txBody>
                  <a:tcPr marL="6938" marR="6938" marT="6938" marB="0" anchor="ctr"/>
                </a:tc>
              </a:tr>
              <a:tr h="416267">
                <a:tc>
                  <a:txBody>
                    <a:bodyPr/>
                    <a:lstStyle/>
                    <a:p>
                      <a:pPr algn="l" fontAlgn="ctr"/>
                      <a:r>
                        <a:rPr lang="en-US" sz="1700" u="none" strike="noStrike"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Carlos Perez           </a:t>
                      </a:r>
                      <a:endParaRPr lang="en-US" sz="1700" b="0" i="0" u="none" strike="noStrike">
                        <a:solidFill>
                          <a:srgbClr val="4E3B30"/>
                        </a:solidFill>
                        <a:effectLst>
                          <a:outerShdw blurRad="50800" dist="38100" algn="tr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Franklin Gothic Book"/>
                      </a:endParaRPr>
                    </a:p>
                  </a:txBody>
                  <a:tcPr marL="6938" marR="6938" marT="6938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700" u="none" strike="noStrike"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Designer  </a:t>
                      </a:r>
                      <a:endParaRPr lang="en-US" sz="1700" b="0" i="0" u="none" strike="noStrike">
                        <a:solidFill>
                          <a:srgbClr val="4E3B30"/>
                        </a:solidFill>
                        <a:effectLst>
                          <a:outerShdw blurRad="50800" dist="38100" algn="tr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Franklin Gothic Book"/>
                      </a:endParaRPr>
                    </a:p>
                  </a:txBody>
                  <a:tcPr marL="6938" marR="6938" marT="6938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700" u="none" strike="noStrike" dirty="0"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Developer  </a:t>
                      </a:r>
                      <a:endParaRPr lang="en-US" sz="1700" b="0" i="0" u="none" strike="noStrike" dirty="0">
                        <a:solidFill>
                          <a:srgbClr val="4E3B30"/>
                        </a:solidFill>
                        <a:effectLst>
                          <a:outerShdw blurRad="50800" dist="38100" algn="tr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Franklin Gothic Book"/>
                      </a:endParaRPr>
                    </a:p>
                  </a:txBody>
                  <a:tcPr marL="6938" marR="6938" marT="6938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700" u="none" strike="noStrike" dirty="0"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Leader</a:t>
                      </a:r>
                      <a:endParaRPr lang="en-US" sz="1700" b="0" i="0" u="none" strike="noStrike" dirty="0">
                        <a:solidFill>
                          <a:srgbClr val="4E3B30"/>
                        </a:solidFill>
                        <a:effectLst>
                          <a:outerShdw blurRad="50800" dist="38100" algn="tr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Franklin Gothic Book"/>
                      </a:endParaRPr>
                    </a:p>
                  </a:txBody>
                  <a:tcPr marL="6938" marR="6938" marT="6938" marB="0" anchor="ctr"/>
                </a:tc>
              </a:tr>
            </a:tbl>
          </a:graphicData>
        </a:graphic>
      </p:graphicFrame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rmAutofit/>
          </a:bodyPr>
          <a:lstStyle/>
          <a:p>
            <a:pPr algn="ctr"/>
            <a:r>
              <a:rPr lang="en-US" sz="4400" dirty="0" smtClean="0"/>
              <a:t>Sequence Diagram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sz="2200" dirty="0" smtClean="0"/>
              <a:t>-Execute </a:t>
            </a:r>
            <a:r>
              <a:rPr lang="en-US" sz="2200" dirty="0" smtClean="0"/>
              <a:t>2-Way </a:t>
            </a:r>
            <a:r>
              <a:rPr lang="en-US" sz="2200" dirty="0" smtClean="0"/>
              <a:t>voice communication-</a:t>
            </a:r>
            <a:endParaRPr lang="en-US" sz="2200" dirty="0"/>
          </a:p>
        </p:txBody>
      </p:sp>
      <p:pic>
        <p:nvPicPr>
          <p:cNvPr id="4" name="Picture 2" descr="K:\CEN  5064\diagrams\2-way voice exec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 l="3778" t="3371" r="2727" b="5602"/>
          <a:stretch>
            <a:fillRect/>
          </a:stretch>
        </p:blipFill>
        <p:spPr bwMode="auto">
          <a:xfrm>
            <a:off x="609600" y="1143000"/>
            <a:ext cx="7768988" cy="5257800"/>
          </a:xfrm>
          <a:prstGeom prst="rect">
            <a:avLst/>
          </a:prstGeom>
          <a:noFill/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066800"/>
          </a:xfrm>
        </p:spPr>
        <p:txBody>
          <a:bodyPr>
            <a:normAutofit/>
          </a:bodyPr>
          <a:lstStyle/>
          <a:p>
            <a:pPr algn="ctr"/>
            <a:r>
              <a:rPr lang="en-US" sz="3600" dirty="0" smtClean="0"/>
              <a:t>User</a:t>
            </a:r>
            <a:r>
              <a:rPr lang="en-US" sz="4000" dirty="0" smtClean="0"/>
              <a:t> Interface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sz="2200" dirty="0" smtClean="0"/>
              <a:t>-Model Creation-</a:t>
            </a:r>
            <a:endParaRPr lang="en-US" sz="2200" dirty="0"/>
          </a:p>
        </p:txBody>
      </p:sp>
      <p:pic>
        <p:nvPicPr>
          <p:cNvPr id="4" name="Picture 4" descr="Gmf1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14400" y="1066799"/>
            <a:ext cx="7239000" cy="5640387"/>
          </a:xfrm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0" y="0"/>
            <a:ext cx="5410200" cy="1600200"/>
          </a:xfrm>
        </p:spPr>
        <p:txBody>
          <a:bodyPr>
            <a:normAutofit/>
          </a:bodyPr>
          <a:lstStyle/>
          <a:p>
            <a:pPr algn="ctr"/>
            <a:r>
              <a:rPr lang="en-US" sz="3600" dirty="0" smtClean="0"/>
              <a:t>User Interface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sz="2200" dirty="0" smtClean="0"/>
              <a:t>-Model Execution-</a:t>
            </a:r>
            <a:endParaRPr lang="en-US" sz="2200" dirty="0"/>
          </a:p>
        </p:txBody>
      </p:sp>
      <p:pic>
        <p:nvPicPr>
          <p:cNvPr id="5" name="Content Placeholder 4" descr="ToolsMenu_VS2005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28600" y="1752600"/>
            <a:ext cx="7358831" cy="4909362"/>
          </a:xfrm>
        </p:spPr>
      </p:pic>
      <p:pic>
        <p:nvPicPr>
          <p:cNvPr id="5122" name="Picture 2" descr="K:\CEN  5064\prj\Login_vs2005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953000" y="381000"/>
            <a:ext cx="3724275" cy="1847850"/>
          </a:xfrm>
          <a:prstGeom prst="rect">
            <a:avLst/>
          </a:prstGeom>
          <a:noFill/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28596" y="1295400"/>
            <a:ext cx="8229600" cy="5181600"/>
          </a:xfrm>
        </p:spPr>
        <p:txBody>
          <a:bodyPr>
            <a:normAutofit/>
          </a:bodyPr>
          <a:lstStyle/>
          <a:p>
            <a:r>
              <a:rPr lang="en-US" altLang="zh-CN" dirty="0" err="1" smtClean="0"/>
              <a:t>RRComSSys</a:t>
            </a:r>
            <a:r>
              <a:rPr lang="en-US" altLang="zh-CN" dirty="0" smtClean="0"/>
              <a:t> for Scientific Collaboration:</a:t>
            </a:r>
          </a:p>
          <a:p>
            <a:pPr lvl="1"/>
            <a:r>
              <a:rPr lang="en-US" altLang="zh-CN" dirty="0" smtClean="0"/>
              <a:t>File Transfer</a:t>
            </a:r>
          </a:p>
          <a:p>
            <a:pPr lvl="1"/>
            <a:r>
              <a:rPr lang="en-US" altLang="zh-CN" dirty="0" smtClean="0"/>
              <a:t>Two-Way Voice Communication</a:t>
            </a:r>
          </a:p>
          <a:p>
            <a:pPr lvl="1"/>
            <a:r>
              <a:rPr lang="en-US" altLang="zh-CN" dirty="0" smtClean="0"/>
              <a:t>Group Chat</a:t>
            </a:r>
          </a:p>
          <a:p>
            <a:pPr lvl="1">
              <a:buNone/>
            </a:pPr>
            <a:endParaRPr lang="en-US" altLang="zh-CN" dirty="0" smtClean="0"/>
          </a:p>
          <a:p>
            <a:r>
              <a:rPr lang="en-US" altLang="zh-CN" sz="2800" dirty="0" smtClean="0"/>
              <a:t>Components:</a:t>
            </a:r>
          </a:p>
          <a:p>
            <a:pPr lvl="1"/>
            <a:r>
              <a:rPr lang="en-US" altLang="zh-CN" sz="2400" dirty="0" smtClean="0"/>
              <a:t>Graphical Modeling Environment. </a:t>
            </a:r>
          </a:p>
          <a:p>
            <a:pPr lvl="1"/>
            <a:r>
              <a:rPr lang="en-US" altLang="zh-CN" sz="2400" dirty="0" smtClean="0"/>
              <a:t>User Interface for model execution.</a:t>
            </a:r>
          </a:p>
          <a:p>
            <a:pPr lvl="1"/>
            <a:r>
              <a:rPr lang="en-US" altLang="zh-CN" sz="2400" dirty="0" smtClean="0"/>
              <a:t>Communication Engine. 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/>
          <a:lstStyle/>
          <a:p>
            <a:pPr algn="ctr"/>
            <a:r>
              <a:rPr lang="en-US" dirty="0" smtClean="0"/>
              <a:t>Overview of Project</a:t>
            </a:r>
            <a:endParaRPr lang="en-US" dirty="0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/>
          <a:lstStyle/>
          <a:p>
            <a:pPr algn="ctr"/>
            <a:r>
              <a:rPr lang="en-US" dirty="0" smtClean="0"/>
              <a:t>Project Schedule</a:t>
            </a:r>
            <a:endParaRPr lang="en-US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</p:nvPr>
        </p:nvGraphicFramePr>
        <p:xfrm>
          <a:off x="457200" y="1481138"/>
          <a:ext cx="8229599" cy="4820920"/>
        </p:xfrm>
        <a:graphic>
          <a:graphicData uri="http://schemas.openxmlformats.org/drawingml/2006/table">
            <a:tbl>
              <a:tblPr firstRow="1">
                <a:tableStyleId>{6E25E649-3F16-4E02-A733-19D2CDBF48F0}</a:tableStyleId>
              </a:tblPr>
              <a:tblGrid>
                <a:gridCol w="1221383"/>
                <a:gridCol w="4493617"/>
                <a:gridCol w="1295400"/>
                <a:gridCol w="1219199"/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Phase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Task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Duration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End Date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 rowSpan="2">
                  <a:txBody>
                    <a:bodyPr/>
                    <a:lstStyle/>
                    <a:p>
                      <a:pPr algn="ctr"/>
                      <a:r>
                        <a:rPr lang="en-US" b="1" dirty="0" smtClean="0"/>
                        <a:t>I</a:t>
                      </a:r>
                      <a:endParaRPr lang="en-US" b="1" dirty="0"/>
                    </a:p>
                  </a:txBody>
                  <a:tcPr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b="1" dirty="0" smtClean="0"/>
                        <a:t>Scope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b="1" dirty="0" smtClean="0"/>
                        <a:t>7 Days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b="1" dirty="0" smtClean="0"/>
                        <a:t>1/16/08</a:t>
                      </a:r>
                      <a:endParaRPr lang="en-US" b="1" dirty="0"/>
                    </a:p>
                  </a:txBody>
                  <a:tcPr/>
                </a:tc>
              </a:tr>
              <a:tr h="370840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 smtClean="0"/>
                        <a:t>Requirements and Analysis</a:t>
                      </a:r>
                      <a:endParaRPr lang="en-US" b="1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b="1" dirty="0" smtClean="0"/>
                        <a:t>25 Days</a:t>
                      </a:r>
                      <a:endParaRPr lang="en-US" b="1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b="1" dirty="0" smtClean="0"/>
                        <a:t>2/21/08</a:t>
                      </a:r>
                      <a:endParaRPr lang="en-US" b="1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 rowSpan="3">
                  <a:txBody>
                    <a:bodyPr/>
                    <a:lstStyle/>
                    <a:p>
                      <a:pPr algn="ctr"/>
                      <a:r>
                        <a:rPr lang="en-US" b="1" dirty="0" smtClean="0"/>
                        <a:t>II</a:t>
                      </a:r>
                      <a:endParaRPr lang="en-US" b="1" dirty="0"/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b="1" dirty="0" smtClean="0"/>
                        <a:t>Architecture and Detail Design</a:t>
                      </a:r>
                      <a:endParaRPr lang="en-US" b="1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b="1" dirty="0" smtClean="0"/>
                        <a:t>24 Days</a:t>
                      </a:r>
                      <a:endParaRPr lang="en-US" b="1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b="1" dirty="0" smtClean="0"/>
                        <a:t>3/25/08</a:t>
                      </a:r>
                      <a:endParaRPr lang="en-US" b="1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370840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1"/>
                      <a:r>
                        <a:rPr lang="en-US" dirty="0" smtClean="0"/>
                        <a:t>System Architecture and Diagrams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 smtClean="0"/>
                        <a:t>14 Days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 smtClean="0"/>
                        <a:t>3/12/08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1"/>
                      <a:r>
                        <a:rPr lang="en-US" dirty="0" smtClean="0"/>
                        <a:t>Components</a:t>
                      </a:r>
                      <a:endParaRPr lang="en-US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 smtClean="0"/>
                        <a:t>7 Days</a:t>
                      </a:r>
                      <a:endParaRPr lang="en-US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 smtClean="0"/>
                        <a:t>3/21/08</a:t>
                      </a:r>
                      <a:endParaRPr lang="en-US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 rowSpan="7">
                  <a:txBody>
                    <a:bodyPr/>
                    <a:lstStyle/>
                    <a:p>
                      <a:pPr algn="ctr"/>
                      <a:r>
                        <a:rPr lang="en-US" b="1" dirty="0" smtClean="0"/>
                        <a:t>III</a:t>
                      </a:r>
                      <a:endParaRPr lang="en-US" b="1" dirty="0"/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b="1" dirty="0" smtClean="0"/>
                        <a:t>Implementation and Testing</a:t>
                      </a:r>
                      <a:endParaRPr lang="en-US" b="1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b="1" dirty="0" smtClean="0"/>
                        <a:t>14 Days</a:t>
                      </a:r>
                      <a:endParaRPr lang="en-US" b="1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b="1" dirty="0" smtClean="0"/>
                        <a:t>4/14/08</a:t>
                      </a:r>
                      <a:endParaRPr lang="en-US" b="1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370840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1"/>
                      <a:r>
                        <a:rPr lang="en-US" dirty="0" smtClean="0"/>
                        <a:t>Code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 smtClean="0"/>
                        <a:t>13 Days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 smtClean="0"/>
                        <a:t>4/11/08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1"/>
                      <a:r>
                        <a:rPr lang="en-US" dirty="0" smtClean="0"/>
                        <a:t>Functional Testing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 smtClean="0"/>
                        <a:t>3 Days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 smtClean="0"/>
                        <a:t>4/14/08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1"/>
                      <a:r>
                        <a:rPr lang="en-US" dirty="0" smtClean="0"/>
                        <a:t>Structural</a:t>
                      </a:r>
                      <a:r>
                        <a:rPr lang="en-US" baseline="0" dirty="0" smtClean="0"/>
                        <a:t> Testing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 smtClean="0"/>
                        <a:t>3 Days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 smtClean="0"/>
                        <a:t>4/14/08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1"/>
                      <a:r>
                        <a:rPr lang="en-US" dirty="0" smtClean="0"/>
                        <a:t>Integration Testing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 smtClean="0"/>
                        <a:t>6 Days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4/14/08</a:t>
                      </a:r>
                    </a:p>
                  </a:txBody>
                  <a:tcPr/>
                </a:tc>
              </a:tr>
              <a:tr h="370840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1"/>
                      <a:r>
                        <a:rPr lang="en-US" dirty="0" smtClean="0"/>
                        <a:t>System Testing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 smtClean="0"/>
                        <a:t>1 Days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4/14/08</a:t>
                      </a:r>
                    </a:p>
                  </a:txBody>
                  <a:tcPr/>
                </a:tc>
              </a:tr>
              <a:tr h="370840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 smtClean="0"/>
                        <a:t>Deployment and Installation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b="1" dirty="0" smtClean="0"/>
                        <a:t>2 Days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b="1" dirty="0" smtClean="0"/>
                        <a:t>4/15/08</a:t>
                      </a:r>
                      <a:endParaRPr lang="en-US" b="1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4" descr="UseCaseDiagram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685800"/>
            <a:ext cx="7363918" cy="61722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/>
          <a:lstStyle/>
          <a:p>
            <a:pPr algn="ctr"/>
            <a:r>
              <a:rPr lang="en-US" dirty="0" smtClean="0"/>
              <a:t>Use Case Diagram</a:t>
            </a:r>
            <a:endParaRPr lang="en-US" dirty="0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447800"/>
            <a:ext cx="8229600" cy="5059363"/>
          </a:xfrm>
        </p:spPr>
        <p:txBody>
          <a:bodyPr>
            <a:normAutofit fontScale="25000" lnSpcReduction="20000"/>
          </a:bodyPr>
          <a:lstStyle/>
          <a:p>
            <a:r>
              <a:rPr lang="en-US" sz="5600" b="1" dirty="0" smtClean="0"/>
              <a:t>Use Case ID: </a:t>
            </a:r>
            <a:r>
              <a:rPr lang="en-US" sz="5600" dirty="0" smtClean="0"/>
              <a:t>Team5_Create_FileTransfer </a:t>
            </a:r>
          </a:p>
          <a:p>
            <a:endParaRPr lang="en-US" sz="5600" b="1" dirty="0" smtClean="0"/>
          </a:p>
          <a:p>
            <a:r>
              <a:rPr lang="en-US" sz="5600" b="1" dirty="0" smtClean="0"/>
              <a:t>Description:</a:t>
            </a:r>
            <a:r>
              <a:rPr lang="en-US" sz="5600" dirty="0" smtClean="0"/>
              <a:t> Model creator drags and drops shapes to Canvas to model file transfer.</a:t>
            </a:r>
          </a:p>
          <a:p>
            <a:endParaRPr lang="en-US" sz="5600" dirty="0" smtClean="0"/>
          </a:p>
          <a:p>
            <a:r>
              <a:rPr lang="en-US" sz="5600" b="1" dirty="0" smtClean="0"/>
              <a:t>Pre‐conditions: </a:t>
            </a:r>
            <a:r>
              <a:rPr lang="en-US" sz="5600" dirty="0" smtClean="0"/>
              <a:t>Modeling Environment is open, model creator has access to Repository. </a:t>
            </a:r>
          </a:p>
          <a:p>
            <a:endParaRPr lang="en-US" sz="5600" dirty="0" smtClean="0"/>
          </a:p>
          <a:p>
            <a:r>
              <a:rPr lang="en-US" sz="5600" b="1" dirty="0" smtClean="0"/>
              <a:t>Trigger: </a:t>
            </a:r>
            <a:r>
              <a:rPr lang="en-US" sz="5600" dirty="0" smtClean="0"/>
              <a:t>The Model Creator starts a new model by selecting the create “New” option. </a:t>
            </a:r>
          </a:p>
          <a:p>
            <a:r>
              <a:rPr lang="en-US" sz="5600" b="1" dirty="0" smtClean="0"/>
              <a:t>Steps:</a:t>
            </a:r>
          </a:p>
          <a:p>
            <a:pPr marL="736092" lvl="1" indent="-342900">
              <a:buFont typeface="+mj-lt"/>
              <a:buAutoNum type="arabicPeriod"/>
            </a:pPr>
            <a:r>
              <a:rPr lang="en-US" sz="5600" dirty="0" smtClean="0"/>
              <a:t>Create a new model as defined on Team5_CreateModel </a:t>
            </a:r>
          </a:p>
          <a:p>
            <a:pPr marL="736092" lvl="1" indent="-342900">
              <a:buFont typeface="+mj-lt"/>
              <a:buAutoNum type="arabicPeriod"/>
            </a:pPr>
            <a:r>
              <a:rPr lang="en-US" sz="5600" dirty="0" smtClean="0"/>
              <a:t>Drag all shapes needed to the canvas and create all edges </a:t>
            </a:r>
          </a:p>
          <a:p>
            <a:pPr marL="736092" lvl="1" indent="-342900">
              <a:buFont typeface="+mj-lt"/>
              <a:buAutoNum type="arabicPeriod"/>
            </a:pPr>
            <a:r>
              <a:rPr lang="en-US" sz="5600" dirty="0" smtClean="0"/>
              <a:t>Set all needed attributes</a:t>
            </a:r>
          </a:p>
          <a:p>
            <a:pPr marL="736092" lvl="1" indent="-342900">
              <a:buFont typeface="+mj-lt"/>
              <a:buAutoNum type="arabicPeriod"/>
            </a:pPr>
            <a:r>
              <a:rPr lang="en-US" sz="5600" dirty="0" smtClean="0"/>
              <a:t>Save the model to the repository </a:t>
            </a:r>
          </a:p>
          <a:p>
            <a:r>
              <a:rPr lang="en-US" sz="5600" b="1" dirty="0" smtClean="0"/>
              <a:t>Post‐conditions: </a:t>
            </a:r>
            <a:r>
              <a:rPr lang="en-US" sz="5600" dirty="0" smtClean="0"/>
              <a:t>created is saved to repository and is ready to be used by the GUI user.</a:t>
            </a:r>
          </a:p>
          <a:p>
            <a:endParaRPr lang="en-US" sz="5600" dirty="0" smtClean="0"/>
          </a:p>
          <a:p>
            <a:r>
              <a:rPr lang="en-US" sz="5600" b="1" dirty="0" smtClean="0"/>
              <a:t>Non-Functional requirements:</a:t>
            </a:r>
          </a:p>
          <a:p>
            <a:r>
              <a:rPr lang="en-US" sz="5600" dirty="0" smtClean="0"/>
              <a:t>Usability:    </a:t>
            </a:r>
          </a:p>
          <a:p>
            <a:pPr lvl="1"/>
            <a:r>
              <a:rPr lang="en-US" sz="5600" dirty="0" smtClean="0"/>
              <a:t>Drag and drop functionality will be provided by Modeling Environment.</a:t>
            </a:r>
          </a:p>
          <a:p>
            <a:pPr lvl="1"/>
            <a:r>
              <a:rPr lang="en-US" sz="5600" dirty="0" smtClean="0"/>
              <a:t>All the shapes must contain brief textual descriptions.</a:t>
            </a:r>
          </a:p>
          <a:p>
            <a:pPr lvl="1"/>
            <a:r>
              <a:rPr lang="en-US" sz="5600" dirty="0" smtClean="0"/>
              <a:t>At least 75% of testing panel users shall report that help facility provided has same visibility as other controls.</a:t>
            </a:r>
          </a:p>
          <a:p>
            <a:r>
              <a:rPr lang="en-US" sz="5600" dirty="0" smtClean="0"/>
              <a:t>Performance:</a:t>
            </a:r>
          </a:p>
          <a:p>
            <a:pPr lvl="1"/>
            <a:r>
              <a:rPr lang="en-US" sz="5600" dirty="0" smtClean="0"/>
              <a:t>The created model shall be saved within 2 seconds.</a:t>
            </a:r>
          </a:p>
          <a:p>
            <a:endParaRPr lang="en-US" altLang="zh-CN" sz="200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rmAutofit/>
          </a:bodyPr>
          <a:lstStyle/>
          <a:p>
            <a:pPr algn="ctr"/>
            <a:r>
              <a:rPr lang="en-US" sz="3600" dirty="0" smtClean="0"/>
              <a:t>System Requirements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sz="2000" dirty="0" smtClean="0"/>
              <a:t>-Create File Transfer Model- </a:t>
            </a:r>
            <a:endParaRPr lang="en-US" sz="2700" dirty="0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K:\CEN  5064\diagrams\File Transfer Create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97203" y="1143000"/>
            <a:ext cx="8825031" cy="5505271"/>
          </a:xfrm>
          <a:prstGeom prst="rect">
            <a:avLst/>
          </a:prstGeom>
          <a:noFill/>
        </p:spPr>
      </p:pic>
      <p:sp>
        <p:nvSpPr>
          <p:cNvPr id="6" name="Title 2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rmAutofit/>
          </a:bodyPr>
          <a:lstStyle/>
          <a:p>
            <a:pPr algn="ctr"/>
            <a:r>
              <a:rPr lang="en-US" sz="3600" dirty="0" smtClean="0"/>
              <a:t>Object Diagram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sz="2000" dirty="0" smtClean="0"/>
              <a:t>-Create File Transfer Model- </a:t>
            </a:r>
            <a:endParaRPr lang="en-US" sz="2700" dirty="0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K:\CEN  5064\diagrams\File Transfer Create Sequence.jpg"/>
          <p:cNvPicPr>
            <a:picLocks noChangeAspect="1" noChangeArrowheads="1"/>
          </p:cNvPicPr>
          <p:nvPr/>
        </p:nvPicPr>
        <p:blipFill>
          <a:blip r:embed="rId2"/>
          <a:srcRect t="2500" b="6250"/>
          <a:stretch>
            <a:fillRect/>
          </a:stretch>
        </p:blipFill>
        <p:spPr bwMode="auto">
          <a:xfrm>
            <a:off x="1676400" y="913071"/>
            <a:ext cx="5843132" cy="5944929"/>
          </a:xfrm>
          <a:prstGeom prst="rect">
            <a:avLst/>
          </a:prstGeom>
          <a:noFill/>
        </p:spPr>
      </p:pic>
      <p:sp>
        <p:nvSpPr>
          <p:cNvPr id="6" name="Title 2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90600"/>
          </a:xfrm>
        </p:spPr>
        <p:txBody>
          <a:bodyPr>
            <a:normAutofit/>
          </a:bodyPr>
          <a:lstStyle/>
          <a:p>
            <a:pPr algn="ctr"/>
            <a:r>
              <a:rPr lang="en-US" sz="3600" dirty="0" smtClean="0"/>
              <a:t>Sequence Diagram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sz="2000" dirty="0" smtClean="0"/>
              <a:t>-Create File Transfer Model- </a:t>
            </a:r>
            <a:endParaRPr lang="en-US" sz="2700" dirty="0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447800"/>
            <a:ext cx="8229600" cy="5059363"/>
          </a:xfrm>
        </p:spPr>
        <p:txBody>
          <a:bodyPr>
            <a:normAutofit fontScale="25000" lnSpcReduction="20000"/>
          </a:bodyPr>
          <a:lstStyle/>
          <a:p>
            <a:r>
              <a:rPr lang="en-US" sz="5600" b="1" dirty="0" smtClean="0"/>
              <a:t>Use Case ID: </a:t>
            </a:r>
            <a:r>
              <a:rPr lang="en-US" sz="5600" dirty="0" smtClean="0"/>
              <a:t>Team5_Exec_2WayVoice </a:t>
            </a:r>
          </a:p>
          <a:p>
            <a:endParaRPr lang="en-US" sz="5600" b="1" dirty="0" smtClean="0"/>
          </a:p>
          <a:p>
            <a:r>
              <a:rPr lang="en-US" sz="5600" b="1" dirty="0" smtClean="0"/>
              <a:t>Description:</a:t>
            </a:r>
            <a:r>
              <a:rPr lang="en-US" sz="5600" dirty="0" smtClean="0"/>
              <a:t> </a:t>
            </a:r>
            <a:r>
              <a:rPr lang="en-US" sz="6000" dirty="0" smtClean="0"/>
              <a:t>Researcher talks with colleague after selecting the desired callee</a:t>
            </a:r>
            <a:r>
              <a:rPr lang="en-US" sz="5600" dirty="0" smtClean="0"/>
              <a:t>.</a:t>
            </a:r>
          </a:p>
          <a:p>
            <a:endParaRPr lang="en-US" sz="5600" dirty="0" smtClean="0"/>
          </a:p>
          <a:p>
            <a:r>
              <a:rPr lang="en-US" sz="5600" b="1" dirty="0" smtClean="0"/>
              <a:t>Pre‐conditions: </a:t>
            </a:r>
            <a:r>
              <a:rPr lang="en-US" sz="5600" dirty="0" smtClean="0"/>
              <a:t>Both researchers are logged into the </a:t>
            </a:r>
            <a:r>
              <a:rPr lang="en-US" sz="5600" dirty="0" err="1" smtClean="0"/>
              <a:t>RRComSSys</a:t>
            </a:r>
            <a:r>
              <a:rPr lang="en-US" sz="5600" dirty="0" smtClean="0"/>
              <a:t>, the required model is available in the repository. </a:t>
            </a:r>
          </a:p>
          <a:p>
            <a:endParaRPr lang="en-US" sz="5600" dirty="0" smtClean="0"/>
          </a:p>
          <a:p>
            <a:r>
              <a:rPr lang="en-US" sz="5600" b="1" dirty="0" smtClean="0"/>
              <a:t>Trigger: </a:t>
            </a:r>
            <a:r>
              <a:rPr lang="en-US" sz="5600" dirty="0" smtClean="0"/>
              <a:t>caller selects the 2-way voice communication from the available models. </a:t>
            </a:r>
          </a:p>
          <a:p>
            <a:r>
              <a:rPr lang="en-US" sz="5600" b="1" dirty="0" smtClean="0"/>
              <a:t>Steps:</a:t>
            </a:r>
          </a:p>
          <a:p>
            <a:pPr marL="736092" lvl="1" indent="-342900">
              <a:buFont typeface="+mj-lt"/>
              <a:buAutoNum type="arabicPeriod"/>
            </a:pPr>
            <a:r>
              <a:rPr lang="en-US" sz="5600" dirty="0" smtClean="0"/>
              <a:t>System shows a list of contacts from which caller selects the callee. </a:t>
            </a:r>
          </a:p>
          <a:p>
            <a:pPr marL="736092" lvl="1" indent="-342900">
              <a:buFont typeface="+mj-lt"/>
              <a:buAutoNum type="arabicPeriod"/>
            </a:pPr>
            <a:r>
              <a:rPr lang="en-US" sz="5600" dirty="0" smtClean="0"/>
              <a:t>Callee receives invitation and clicks on “accept” button. </a:t>
            </a:r>
          </a:p>
          <a:p>
            <a:pPr marL="736092" lvl="1" indent="-342900">
              <a:buFont typeface="+mj-lt"/>
              <a:buAutoNum type="arabicPeriod"/>
            </a:pPr>
            <a:r>
              <a:rPr lang="en-US" sz="5600" dirty="0" smtClean="0"/>
              <a:t>Caller is notified and both researchers starts the conversation. </a:t>
            </a:r>
          </a:p>
          <a:p>
            <a:pPr marL="736092" lvl="1" indent="-342900">
              <a:buFont typeface="+mj-lt"/>
              <a:buAutoNum type="arabicPeriod"/>
            </a:pPr>
            <a:r>
              <a:rPr lang="en-US" sz="5600" dirty="0" smtClean="0"/>
              <a:t>Caller clicks on "Close" button to stop the voice communication. </a:t>
            </a:r>
          </a:p>
          <a:p>
            <a:pPr marL="736092" lvl="1" indent="-342900">
              <a:buFont typeface="+mj-lt"/>
              <a:buAutoNum type="arabicPeriod"/>
            </a:pPr>
            <a:endParaRPr lang="en-US" sz="5600" dirty="0" smtClean="0"/>
          </a:p>
          <a:p>
            <a:r>
              <a:rPr lang="en-US" sz="5600" b="1" dirty="0" smtClean="0"/>
              <a:t>Non-Functional requirements:</a:t>
            </a:r>
          </a:p>
          <a:p>
            <a:r>
              <a:rPr lang="en-US" altLang="zh-CN" sz="5600" dirty="0" smtClean="0"/>
              <a:t>Usability:    </a:t>
            </a:r>
          </a:p>
          <a:p>
            <a:pPr lvl="1"/>
            <a:r>
              <a:rPr lang="en-US" altLang="zh-CN" sz="5200" dirty="0" smtClean="0"/>
              <a:t>All controls that require input from user must contain textual descriptions of their purpose.</a:t>
            </a:r>
          </a:p>
          <a:p>
            <a:pPr lvl="1"/>
            <a:r>
              <a:rPr lang="en-US" sz="5400" dirty="0" smtClean="0"/>
              <a:t>At least 75% of testing panel users shall report that help facility provided has same visibility as other controls.</a:t>
            </a:r>
          </a:p>
          <a:p>
            <a:r>
              <a:rPr lang="en-US" altLang="zh-CN" sz="5600" dirty="0" smtClean="0"/>
              <a:t> Reliability:</a:t>
            </a:r>
          </a:p>
          <a:p>
            <a:pPr lvl="1"/>
            <a:r>
              <a:rPr lang="en-US" altLang="zh-CN" sz="5200" dirty="0" smtClean="0"/>
              <a:t>The system must ensure continuous voice communication. </a:t>
            </a:r>
          </a:p>
          <a:p>
            <a:r>
              <a:rPr lang="en-US" altLang="zh-CN" sz="5600" dirty="0" smtClean="0"/>
              <a:t>Performance:</a:t>
            </a:r>
          </a:p>
          <a:p>
            <a:pPr lvl="1"/>
            <a:r>
              <a:rPr lang="en-US" altLang="zh-CN" sz="5200" dirty="0" smtClean="0"/>
              <a:t>2-way voice connection must be created within 20 seconds.</a:t>
            </a:r>
          </a:p>
          <a:p>
            <a:endParaRPr lang="en-US" altLang="zh-CN" sz="200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rmAutofit/>
          </a:bodyPr>
          <a:lstStyle/>
          <a:p>
            <a:pPr algn="ctr"/>
            <a:r>
              <a:rPr lang="en-US" sz="3600" dirty="0" smtClean="0"/>
              <a:t>System Requirements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sz="2000" dirty="0" smtClean="0"/>
              <a:t>-Execute </a:t>
            </a:r>
            <a:r>
              <a:rPr lang="en-US" sz="2000" dirty="0" smtClean="0"/>
              <a:t>2-Way </a:t>
            </a:r>
            <a:r>
              <a:rPr lang="en-US" sz="2000" dirty="0" smtClean="0"/>
              <a:t>voice communication- </a:t>
            </a:r>
            <a:endParaRPr lang="en-US" sz="2700" dirty="0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2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rmAutofit/>
          </a:bodyPr>
          <a:lstStyle/>
          <a:p>
            <a:pPr algn="ctr"/>
            <a:r>
              <a:rPr lang="en-US" sz="3600" dirty="0" smtClean="0"/>
              <a:t>Object Diagram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sz="2000" dirty="0" smtClean="0"/>
              <a:t>-Execute </a:t>
            </a:r>
            <a:r>
              <a:rPr lang="en-US" sz="2000" dirty="0" smtClean="0"/>
              <a:t>2-Way </a:t>
            </a:r>
            <a:r>
              <a:rPr lang="en-US" sz="2000" dirty="0" smtClean="0"/>
              <a:t>voice communication-</a:t>
            </a:r>
            <a:endParaRPr lang="en-US" sz="2700" dirty="0"/>
          </a:p>
        </p:txBody>
      </p:sp>
      <p:pic>
        <p:nvPicPr>
          <p:cNvPr id="8" name="Picture 2" descr="K:\CEN  5064\diagrams\object Model 2-way voce exec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41978" y="1371600"/>
            <a:ext cx="8521022" cy="4343400"/>
          </a:xfrm>
          <a:prstGeom prst="rect">
            <a:avLst/>
          </a:prstGeom>
          <a:noFill/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theme/_rels/them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jpeg"/></Relationships>
</file>

<file path=ppt/theme/theme1.xml><?xml version="1.0" encoding="utf-8"?>
<a:theme xmlns:a="http://schemas.openxmlformats.org/drawingml/2006/main" name="Presentatio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Century Gothic"/>
        <a:ea typeface=""/>
        <a:cs typeface=""/>
      </a:majorFont>
      <a:minorFont>
        <a:latin typeface="Century Gothic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Stack of books design template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Century Gothic"/>
        <a:ea typeface=""/>
        <a:cs typeface=""/>
      </a:majorFont>
      <a:minorFont>
        <a:latin typeface="Century Gothic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Concourse">
  <a:themeElements>
    <a:clrScheme name="Concourse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Concourse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95000" t="-106500" r="5000" b="2065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Presentation</Template>
  <TotalTime>81</TotalTime>
  <Words>478</Words>
  <Application>Microsoft PowerPoint</Application>
  <PresentationFormat>On-screen Show (4:3)</PresentationFormat>
  <Paragraphs>130</Paragraphs>
  <Slides>12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3</vt:i4>
      </vt:variant>
      <vt:variant>
        <vt:lpstr>Slide Titles</vt:lpstr>
      </vt:variant>
      <vt:variant>
        <vt:i4>12</vt:i4>
      </vt:variant>
    </vt:vector>
  </HeadingPairs>
  <TitlesOfParts>
    <vt:vector size="15" baseType="lpstr">
      <vt:lpstr>Presentation</vt:lpstr>
      <vt:lpstr>1_Stack of books design template</vt:lpstr>
      <vt:lpstr>Concourse</vt:lpstr>
      <vt:lpstr>RRComSSys Scientific Collaboration</vt:lpstr>
      <vt:lpstr>Overview of Project</vt:lpstr>
      <vt:lpstr>Project Schedule</vt:lpstr>
      <vt:lpstr>Use Case Diagram</vt:lpstr>
      <vt:lpstr>System Requirements -Create File Transfer Model- </vt:lpstr>
      <vt:lpstr>Object Diagram -Create File Transfer Model- </vt:lpstr>
      <vt:lpstr>Sequence Diagram -Create File Transfer Model- </vt:lpstr>
      <vt:lpstr>System Requirements -Execute 2-Way voice communication- </vt:lpstr>
      <vt:lpstr>Object Diagram -Execute 2-Way voice communication-</vt:lpstr>
      <vt:lpstr>Sequence Diagram -Execute 2-Way voice communication-</vt:lpstr>
      <vt:lpstr>User Interface -Model Creation-</vt:lpstr>
      <vt:lpstr>User Interface -Model Execution-</vt:lpstr>
    </vt:vector>
  </TitlesOfParts>
  <Company>MS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RRComSSys Scientific Collaboration</dc:title>
  <dc:creator>MS</dc:creator>
  <cp:lastModifiedBy>CPerez</cp:lastModifiedBy>
  <cp:revision>46</cp:revision>
  <dcterms:created xsi:type="dcterms:W3CDTF">2008-02-24T20:50:09Z</dcterms:created>
  <dcterms:modified xsi:type="dcterms:W3CDTF">2008-02-25T03:56:39Z</dcterms:modified>
</cp:coreProperties>
</file>